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21"/>
  </p:notesMasterIdLst>
  <p:handoutMasterIdLst>
    <p:handoutMasterId r:id="rId22"/>
  </p:handoutMasterIdLst>
  <p:sldIdLst>
    <p:sldId id="258" r:id="rId2"/>
    <p:sldId id="378" r:id="rId3"/>
    <p:sldId id="380" r:id="rId4"/>
    <p:sldId id="381" r:id="rId5"/>
    <p:sldId id="379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5" r:id="rId17"/>
    <p:sldId id="392" r:id="rId18"/>
    <p:sldId id="393" r:id="rId19"/>
    <p:sldId id="394" r:id="rId20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1770"/>
    <a:srgbClr val="EDE7EB"/>
    <a:srgbClr val="A39E26"/>
    <a:srgbClr val="DC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30E1919-F780-40BD-A199-65235077670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26E6A1E-8487-4C94-972D-E6EE021540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EDEA4C1A-37E6-4E03-82C1-CFA0948FCE23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8D0BCED-22F9-4276-B8B0-153472222F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E2E35AA-AE89-48F0-BB07-E5BB19F4C7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6D5A3172-3F16-411B-B2AA-51BA3B08B9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81457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B75C3FE3-1EBE-4386-966C-CB7E58E0D533}" type="datetimeFigureOut">
              <a:rPr lang="de-DE" smtClean="0"/>
              <a:t>28.09.2021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1E25659C-87E1-4D46-9D0C-5AF4463329A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8422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8E4C3-A2BB-47EE-989F-3F2F5495241F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7534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0A152-9D56-4E57-804F-4E94B4E58C49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193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E1703-51D8-439A-9548-3EBC03021668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18255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8F933-360D-4642-8C24-F0AD0C5880EC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472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D264-8CF7-4951-ABF6-B3E1F377BF2F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5746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4FC1-BB52-4D0D-8A4F-173686F68928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403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C43C-1CBF-4A5D-82A5-5B0C9CDE6EB9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467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5F192-8226-4488-ACF7-C7302503336E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204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9A67-7358-459C-A77F-48F92B127ABF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390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7A97-CF16-4799-90D9-5823616AA40F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663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D7F47-9BE7-485B-9CF2-9772F1501B10}" type="datetime1">
              <a:rPr lang="de-DE" smtClean="0"/>
              <a:t>28.09.2021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1500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3E4B2-E852-47F8-A540-5C6E0FAE9649}" type="datetime1">
              <a:rPr lang="de-DE" smtClean="0"/>
              <a:t>28.09.2021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37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6503-8E50-4FA2-850E-A3295502C764}" type="datetime1">
              <a:rPr lang="de-DE" smtClean="0"/>
              <a:t>28.09.2021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174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35B49-B257-42D4-8673-318F65F3CBD3}" type="datetime1">
              <a:rPr lang="de-DE" smtClean="0"/>
              <a:t>28.09.2021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135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61A6F-DCE3-432D-AF71-B889A50E41D4}" type="datetime1">
              <a:rPr lang="de-DE" smtClean="0"/>
              <a:t>28.09.2021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214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DF0A1-44E7-415A-AA3B-8A93580B30DC}" type="datetime1">
              <a:rPr lang="de-DE" smtClean="0"/>
              <a:t>28.09.2021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08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67A6A-9E01-4FCF-B576-A68240F00742}" type="datetime1">
              <a:rPr lang="de-DE" smtClean="0"/>
              <a:t>28.09.2021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920FE44-CF2C-4E83-A988-FAAA235E7D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92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hyperlink" Target="https://creativecommons.org/licenses/by/4.0/deed.de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hyperlink" Target="http://www.bildungundlernen.at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24B0087F-DC3B-4F68-BC9E-EB583E7FDB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869" y="5047051"/>
            <a:ext cx="5746608" cy="1094592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BD68FC3-C624-42C2-A0ED-E0462355A00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108" y="4162977"/>
            <a:ext cx="5681709" cy="938643"/>
          </a:xfrm>
          <a:prstGeom prst="rect">
            <a:avLst/>
          </a:prstGeom>
        </p:spPr>
      </p:pic>
      <p:pic>
        <p:nvPicPr>
          <p:cNvPr id="1026" name="Picture 2" descr="G:\Bildung und Lernen\2_Projekte\2_Genehmigte Projekte\Bbn 2019-2021\6 Vorlagen\6.1 Logos\Logo Basisbildung neu denken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683"/>
          <a:stretch/>
        </p:blipFill>
        <p:spPr bwMode="auto">
          <a:xfrm>
            <a:off x="826936" y="1334538"/>
            <a:ext cx="1664934" cy="1364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3124200" y="1395498"/>
            <a:ext cx="5372100" cy="1384995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endParaRPr lang="de-DE" sz="4200" b="1" dirty="0"/>
          </a:p>
          <a:p>
            <a:pPr algn="ctr"/>
            <a:r>
              <a:rPr lang="de-DE" sz="4200" b="1" dirty="0"/>
              <a:t>Konfliktfähigkeit</a:t>
            </a:r>
          </a:p>
        </p:txBody>
      </p:sp>
      <p:sp>
        <p:nvSpPr>
          <p:cNvPr id="6" name="Textfeld 2">
            <a:extLst>
              <a:ext uri="{FF2B5EF4-FFF2-40B4-BE49-F238E27FC236}">
                <a16:creationId xmlns:a16="http://schemas.microsoft.com/office/drawing/2014/main" id="{A527226E-D315-453B-B1E4-05BA3EBF2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7651" y="6214422"/>
            <a:ext cx="5372100" cy="37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36000" tIns="36000" rIns="36000" bIns="36000" anchor="t" anchorCtr="0">
            <a:no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</a:pPr>
            <a:r>
              <a:rPr lang="de-DE" sz="900" dirty="0">
                <a:latin typeface="Arial" panose="020B0604020202020204" pitchFamily="34" charset="0"/>
                <a:ea typeface="Times New Roman" panose="02020603050405020304" pitchFamily="18" charset="0"/>
              </a:rPr>
              <a:t>Ursula Zechner-Möderndorfer/Verein für Bildung und Lernen (</a:t>
            </a:r>
            <a:r>
              <a:rPr lang="de-DE" sz="900" dirty="0">
                <a:latin typeface="Arial" panose="020B0604020202020204" pitchFamily="34" charset="0"/>
                <a:ea typeface="Times New Roman" panose="02020603050405020304" pitchFamily="18" charset="0"/>
                <a:hlinkClick r:id="rId6"/>
              </a:rPr>
              <a:t>www.bildungundlernen.at</a:t>
            </a:r>
            <a:r>
              <a:rPr lang="de-DE" sz="900" dirty="0">
                <a:latin typeface="Arial" panose="020B0604020202020204" pitchFamily="34" charset="0"/>
                <a:ea typeface="Times New Roman" panose="02020603050405020304" pitchFamily="18" charset="0"/>
              </a:rPr>
              <a:t>). Dieses Werk ist unter CC BY 4.0 International lizenziert.</a:t>
            </a:r>
            <a:r>
              <a:rPr lang="de-DE" sz="900" u="sng" dirty="0">
                <a:latin typeface="Arial" panose="020B0604020202020204" pitchFamily="34" charset="0"/>
                <a:ea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https://creativecommons.org/licenses/by/4.0/deed.de</a:t>
            </a:r>
            <a:r>
              <a:rPr lang="de-DE" sz="900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de-AT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eaLnBrk="1" fontAlgn="auto" hangingPunct="1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br>
              <a:rPr lang="de-DE" sz="900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de-AT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DCFC1DC-6B87-4C21-9408-5F456112BDCC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022" y="6236068"/>
            <a:ext cx="884629" cy="3327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22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68"/>
    </mc:Choice>
    <mc:Fallback xmlns="">
      <p:transition spd="slow" advTm="1846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Gedanken zu Konflikten: Was denke ich?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699261"/>
            <a:ext cx="8596668" cy="4342102"/>
          </a:xfrm>
        </p:spPr>
        <p:txBody>
          <a:bodyPr>
            <a:normAutofit/>
          </a:bodyPr>
          <a:lstStyle/>
          <a:p>
            <a:r>
              <a:rPr lang="de-DE" dirty="0"/>
              <a:t>…über eine Person, mit der ich einen Konflikt habe:</a:t>
            </a:r>
          </a:p>
          <a:p>
            <a:pPr marL="0" indent="0">
              <a:buNone/>
            </a:pPr>
            <a:endParaRPr lang="de-DE" dirty="0"/>
          </a:p>
          <a:p>
            <a:pPr lvl="1"/>
            <a:r>
              <a:rPr lang="de-DE" dirty="0"/>
              <a:t>Variante 1: „Diese Person ist schrecklich! Ich mag sie/ihn nicht!“</a:t>
            </a:r>
          </a:p>
          <a:p>
            <a:pPr marL="457200" lvl="1" indent="0">
              <a:buNone/>
            </a:pPr>
            <a:endParaRPr lang="de-DE" dirty="0"/>
          </a:p>
          <a:p>
            <a:pPr lvl="1"/>
            <a:r>
              <a:rPr lang="de-DE" dirty="0"/>
              <a:t>Variante 2: „Ich habe diese Person </a:t>
            </a:r>
            <a:r>
              <a:rPr lang="de-DE" i="1" dirty="0"/>
              <a:t>´bestellt´, </a:t>
            </a:r>
            <a:r>
              <a:rPr lang="de-DE" dirty="0"/>
              <a:t>damit ich etwas lernen kann/ damit ich über dieses Thema nachdenke.“</a:t>
            </a:r>
          </a:p>
          <a:p>
            <a:pPr lvl="1"/>
            <a:endParaRPr lang="de-DE" dirty="0"/>
          </a:p>
          <a:p>
            <a:pPr marL="457200" lvl="1" indent="0" algn="ctr">
              <a:buNone/>
            </a:pPr>
            <a:r>
              <a:rPr lang="de-DE" b="1" dirty="0">
                <a:solidFill>
                  <a:srgbClr val="A39E26"/>
                </a:solidFill>
              </a:rPr>
              <a:t>Bin ich dieser Person vielleicht sogar ähnlich? Mache ich in Wirklichkeit das gleiche wie sie?</a:t>
            </a:r>
          </a:p>
          <a:p>
            <a:pPr marL="457200" lvl="1" indent="0" algn="ctr">
              <a:buNone/>
            </a:pPr>
            <a:r>
              <a:rPr lang="de-DE" b="1" dirty="0">
                <a:solidFill>
                  <a:srgbClr val="A39E26"/>
                </a:solidFill>
              </a:rPr>
              <a:t>Sehr oft ärgern wir uns über andere, weil wir uns in Wirklichkeit über etwas ärgern, das wir selbst auch machen! </a:t>
            </a:r>
          </a:p>
          <a:p>
            <a:pPr marL="457200" lvl="1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50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Was spielt sich auf der </a:t>
            </a:r>
            <a:r>
              <a:rPr lang="de-DE" u="sng" dirty="0"/>
              <a:t>individuellen</a:t>
            </a:r>
            <a:r>
              <a:rPr lang="de-DE" dirty="0"/>
              <a:t> Ebene ab? Was passiert auf der </a:t>
            </a:r>
            <a:r>
              <a:rPr lang="de-DE" u="sng" dirty="0"/>
              <a:t>Beziehung</a:t>
            </a:r>
            <a:r>
              <a:rPr lang="de-DE" dirty="0"/>
              <a:t>sebene?</a:t>
            </a:r>
          </a:p>
        </p:txBody>
      </p:sp>
      <p:sp>
        <p:nvSpPr>
          <p:cNvPr id="4" name="Sonne 3"/>
          <p:cNvSpPr/>
          <p:nvPr/>
        </p:nvSpPr>
        <p:spPr>
          <a:xfrm>
            <a:off x="1607820" y="2948940"/>
            <a:ext cx="1722120" cy="169926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355" y="2909929"/>
            <a:ext cx="1743607" cy="1719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feil nach links und rechts 4"/>
          <p:cNvSpPr/>
          <p:nvPr/>
        </p:nvSpPr>
        <p:spPr>
          <a:xfrm>
            <a:off x="3794760" y="3611880"/>
            <a:ext cx="2110740" cy="4648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1664970" y="4945380"/>
            <a:ext cx="1607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Person 1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979920" y="4884420"/>
            <a:ext cx="1303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Person 2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148840" y="2308860"/>
            <a:ext cx="573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Was denke ich wirklich? Wie sage ich das? Sage ich, was ich denke? Kommt das, was ich denke, vor?</a:t>
            </a:r>
          </a:p>
        </p:txBody>
      </p:sp>
    </p:spTree>
    <p:extLst>
      <p:ext uri="{BB962C8B-B14F-4D97-AF65-F5344CB8AC3E}">
        <p14:creationId xmlns:p14="http://schemas.microsoft.com/office/powerpoint/2010/main" val="3910716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6307" y="1325554"/>
            <a:ext cx="2232660" cy="223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Inhaltsplatzhalter 3"/>
          <p:cNvSpPr txBox="1">
            <a:spLocks noGrp="1"/>
          </p:cNvSpPr>
          <p:nvPr>
            <p:ph idx="1"/>
          </p:nvPr>
        </p:nvSpPr>
        <p:spPr>
          <a:xfrm>
            <a:off x="715434" y="1650049"/>
            <a:ext cx="6848341" cy="1328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Verunsicherung (= ich bin </a:t>
            </a:r>
            <a:r>
              <a:rPr lang="de-DE" dirty="0" err="1"/>
              <a:t>un</a:t>
            </a:r>
            <a:r>
              <a:rPr lang="de-DE" dirty="0"/>
              <a:t>-sicher) entsteht, wo ich nicht ICH sein kann.</a:t>
            </a:r>
          </a:p>
          <a:p>
            <a:r>
              <a:rPr lang="de-DE" dirty="0"/>
              <a:t>Wenn ich unsicher bin, ist es oft nicht möglich zu sagen, was ich denke oder wie es mir geht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760720" y="4599622"/>
            <a:ext cx="2781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unsicher sein: Ich bin unsicher.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die Unsicherheit/ die Verunsicherung (f.)</a:t>
            </a:r>
          </a:p>
        </p:txBody>
      </p:sp>
      <p:pic>
        <p:nvPicPr>
          <p:cNvPr id="3074" name="Picture 2" descr="Questions, Demand, Doubts, Psycholo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095" y="3775163"/>
            <a:ext cx="2186622" cy="2186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08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Konflikttypen</a:t>
            </a:r>
            <a:br>
              <a:rPr lang="de-DE" dirty="0"/>
            </a:br>
            <a:r>
              <a:rPr lang="de-DE" dirty="0"/>
              <a:t>Konfliktstrategien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Mit anderen Worten….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057745"/>
              </p:ext>
            </p:extLst>
          </p:nvPr>
        </p:nvGraphicFramePr>
        <p:xfrm>
          <a:off x="782320" y="3870959"/>
          <a:ext cx="8128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740">
                <a:tc>
                  <a:txBody>
                    <a:bodyPr/>
                    <a:lstStyle/>
                    <a:p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Zusammenarbeiten/ Konsens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Beide gewinnen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de-DE" dirty="0"/>
                        <a:t>Kompromiss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Keiner gewinnt, keiner verliert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319">
                <a:tc>
                  <a:txBody>
                    <a:bodyPr/>
                    <a:lstStyle/>
                    <a:p>
                      <a:r>
                        <a:rPr lang="de-DE" dirty="0"/>
                        <a:t>Delegieren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Eine</a:t>
                      </a:r>
                      <a:r>
                        <a:rPr lang="de-DE" baseline="0" dirty="0"/>
                        <a:t> dritte Person/Partei soll den Konflikt lösen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de-DE" dirty="0"/>
                        <a:t>Nachgeben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 verliere, du gewinnst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Durchsetzen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 gewinne, du verlierst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Vermeiden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Niemand gewinnt, keine Klärung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hteck 4"/>
          <p:cNvSpPr/>
          <p:nvPr/>
        </p:nvSpPr>
        <p:spPr>
          <a:xfrm>
            <a:off x="5131517" y="3369819"/>
            <a:ext cx="428354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57300" lvl="3" indent="0">
              <a:buNone/>
            </a:pPr>
            <a:r>
              <a:rPr lang="de-DE" sz="800" b="1" dirty="0"/>
              <a:t>Wichtig: die „niedere“ Konfliktform bestimmt den Konflikt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882399"/>
              </p:ext>
            </p:extLst>
          </p:nvPr>
        </p:nvGraphicFramePr>
        <p:xfrm>
          <a:off x="6031782" y="948266"/>
          <a:ext cx="2621280" cy="23664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1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4406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b="1" kern="1200" dirty="0">
                          <a:solidFill>
                            <a:srgbClr val="841770"/>
                          </a:solidFill>
                          <a:latin typeface="+mn-lt"/>
                          <a:ea typeface="+mn-ea"/>
                          <a:cs typeface="+mn-cs"/>
                        </a:rPr>
                        <a:t>Konsens</a:t>
                      </a:r>
                    </a:p>
                  </a:txBody>
                  <a:tcPr>
                    <a:solidFill>
                      <a:srgbClr val="EDE7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406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rgbClr val="841770"/>
                          </a:solidFill>
                        </a:rPr>
                        <a:t>Kompromiss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406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rgbClr val="841770"/>
                          </a:solidFill>
                        </a:rPr>
                        <a:t>Delegation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406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rgbClr val="841770"/>
                          </a:solidFill>
                        </a:rPr>
                        <a:t>Unterordnung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406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rgbClr val="841770"/>
                          </a:solidFill>
                        </a:rPr>
                        <a:t>Vernichtung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406"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rgbClr val="841770"/>
                          </a:solidFill>
                        </a:rPr>
                        <a:t>Flucht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Pfeil nach oben 6"/>
          <p:cNvSpPr/>
          <p:nvPr/>
        </p:nvSpPr>
        <p:spPr>
          <a:xfrm>
            <a:off x="6187440" y="1676400"/>
            <a:ext cx="20574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Pfeil nach oben 8"/>
          <p:cNvSpPr/>
          <p:nvPr/>
        </p:nvSpPr>
        <p:spPr>
          <a:xfrm>
            <a:off x="8237220" y="1676400"/>
            <a:ext cx="205740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68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Welcher Konflikttyp sind Sie?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Wie geht es Ihnen in Konflikten? Wie fühlen Sie sich dann?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31308"/>
              </p:ext>
            </p:extLst>
          </p:nvPr>
        </p:nvGraphicFramePr>
        <p:xfrm>
          <a:off x="721360" y="1699259"/>
          <a:ext cx="81280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2740">
                <a:tc>
                  <a:txBody>
                    <a:bodyPr/>
                    <a:lstStyle/>
                    <a:p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Zusammenarbeiten/ Konsens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Beide gewinnen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de-DE" dirty="0"/>
                        <a:t>Kompromiss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Keiner gewinnt, keiner verliert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319">
                <a:tc>
                  <a:txBody>
                    <a:bodyPr/>
                    <a:lstStyle/>
                    <a:p>
                      <a:r>
                        <a:rPr lang="de-DE" dirty="0"/>
                        <a:t>Delegieren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Eine</a:t>
                      </a:r>
                      <a:r>
                        <a:rPr lang="de-DE" baseline="0" dirty="0"/>
                        <a:t> dritte Person/Partei soll den Konflikt lösen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r>
                        <a:rPr lang="de-DE" dirty="0"/>
                        <a:t>Nachgeben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 verliere, du gewinnst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Durchsetzen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Ich gewinne, du verlierst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74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Vermeiden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Niemand gewinnt, keine Klärung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876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144780" y="127159"/>
            <a:ext cx="3741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>
                <a:solidFill>
                  <a:srgbClr val="841770"/>
                </a:solidFill>
              </a:rPr>
              <a:t>Arbeitsblat</a:t>
            </a:r>
            <a:r>
              <a:rPr lang="de-DE" sz="2200" dirty="0">
                <a:solidFill>
                  <a:srgbClr val="841770"/>
                </a:solidFill>
              </a:rPr>
              <a:t>t</a:t>
            </a: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733"/>
          <a:stretch/>
        </p:blipFill>
        <p:spPr bwMode="auto">
          <a:xfrm>
            <a:off x="2689860" y="418461"/>
            <a:ext cx="4404360" cy="619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1157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206" y="723329"/>
            <a:ext cx="5867400" cy="5754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7547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54474" y="1208089"/>
            <a:ext cx="8596668" cy="3880773"/>
          </a:xfrm>
        </p:spPr>
        <p:txBody>
          <a:bodyPr>
            <a:normAutofit/>
          </a:bodyPr>
          <a:lstStyle/>
          <a:p>
            <a:r>
              <a:rPr lang="de-AT" dirty="0"/>
              <a:t>Konflikte sind Teil unseres Lebens. Ein Zusammenleben ohne Konflikte gibt es nicht.</a:t>
            </a:r>
          </a:p>
          <a:p>
            <a:endParaRPr lang="de-AT" dirty="0"/>
          </a:p>
          <a:p>
            <a:pPr marL="0" indent="0">
              <a:buNone/>
            </a:pPr>
            <a:endParaRPr lang="de-AT" dirty="0"/>
          </a:p>
          <a:p>
            <a:r>
              <a:rPr lang="de-AT" dirty="0"/>
              <a:t>Konflikte…</a:t>
            </a:r>
          </a:p>
          <a:p>
            <a:pPr lvl="1"/>
            <a:r>
              <a:rPr lang="de-AT" dirty="0"/>
              <a:t>können als störend, schmerzvoll, bedrohlich und destruktiv wahrgenommen werden - je nachdem wie sie ausgetragen werden.</a:t>
            </a:r>
          </a:p>
          <a:p>
            <a:pPr lvl="1"/>
            <a:r>
              <a:rPr lang="de-AT" dirty="0"/>
              <a:t>können als</a:t>
            </a:r>
            <a:r>
              <a:rPr lang="de-AT" b="1" dirty="0"/>
              <a:t> Signal </a:t>
            </a:r>
            <a:r>
              <a:rPr lang="de-AT" dirty="0"/>
              <a:t>gesehen werden, dass etwas nicht (mehr) stimmt und verändert werden muss.</a:t>
            </a:r>
          </a:p>
          <a:p>
            <a:pPr lvl="1"/>
            <a:r>
              <a:rPr lang="de-AT" dirty="0"/>
              <a:t>können als Chance zur Entwicklung und Verbesserung der gegenseitigen Beziehungen und der Situation gesehen werden.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53182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Die Geschichte: Streit um eine Orange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AT" dirty="0"/>
              <a:t>	</a:t>
            </a:r>
          </a:p>
          <a:p>
            <a:pPr marL="0" indent="0">
              <a:buNone/>
            </a:pPr>
            <a:r>
              <a:rPr lang="de-AT" dirty="0"/>
              <a:t>	Zwei Geschwister streiten sich um eine Orange, die sie beide haben wollen.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	Schließlich </a:t>
            </a:r>
            <a:r>
              <a:rPr lang="de-AT" u="sng" dirty="0">
                <a:solidFill>
                  <a:srgbClr val="FF0000"/>
                </a:solidFill>
              </a:rPr>
              <a:t>kommen</a:t>
            </a:r>
            <a:r>
              <a:rPr lang="de-AT" dirty="0"/>
              <a:t> sie </a:t>
            </a:r>
            <a:r>
              <a:rPr lang="de-AT" u="sng" dirty="0">
                <a:solidFill>
                  <a:srgbClr val="FF0000"/>
                </a:solidFill>
              </a:rPr>
              <a:t>überein</a:t>
            </a:r>
            <a:r>
              <a:rPr lang="de-AT" dirty="0"/>
              <a:t>, die Frucht zu halbieren.</a:t>
            </a:r>
          </a:p>
          <a:p>
            <a:pPr marL="0" indent="0">
              <a:buNone/>
            </a:pPr>
            <a:r>
              <a:rPr lang="de-AT" sz="1200" dirty="0"/>
              <a:t>	</a:t>
            </a:r>
            <a:endParaRPr lang="de-AT" dirty="0"/>
          </a:p>
          <a:p>
            <a:pPr marL="0" indent="0">
              <a:buNone/>
            </a:pPr>
            <a:r>
              <a:rPr lang="de-AT" dirty="0"/>
              <a:t>	Die Schwester nimmt nun ihre Hälfte, isst das Fruchtfleisch und wirft die 	Schale weg.</a:t>
            </a:r>
          </a:p>
          <a:p>
            <a:pPr marL="0" indent="0">
              <a:buNone/>
            </a:pPr>
            <a:endParaRPr lang="de-AT" dirty="0"/>
          </a:p>
          <a:p>
            <a:pPr marL="0" indent="0">
              <a:buNone/>
            </a:pPr>
            <a:r>
              <a:rPr lang="de-AT" dirty="0"/>
              <a:t>	Der Bruder wirft stattdessen das Innere weg und benutzt die Schale, weil er 	damit einen Kuchen backen will.</a:t>
            </a:r>
            <a:endParaRPr lang="de-DE" dirty="0"/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999220" y="3009900"/>
            <a:ext cx="27051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400" b="1" dirty="0"/>
              <a:t>trennbare Verben: übereinkommen = ausmachen </a:t>
            </a:r>
            <a:r>
              <a:rPr lang="de-AT" sz="1400" dirty="0">
                <a:sym typeface="Wingdings" panose="05000000000000000000" pitchFamily="2" charset="2"/>
              </a:rPr>
              <a:t>Wir </a:t>
            </a:r>
            <a:r>
              <a:rPr lang="de-AT" sz="1400" u="sng" dirty="0">
                <a:solidFill>
                  <a:srgbClr val="FF0000"/>
                </a:solidFill>
                <a:sym typeface="Wingdings" panose="05000000000000000000" pitchFamily="2" charset="2"/>
              </a:rPr>
              <a:t>kommen überein</a:t>
            </a:r>
            <a:r>
              <a:rPr lang="de-AT" sz="1400" dirty="0">
                <a:sym typeface="Wingdings" panose="05000000000000000000" pitchFamily="2" charset="2"/>
              </a:rPr>
              <a:t>.</a:t>
            </a:r>
          </a:p>
          <a:p>
            <a:r>
              <a:rPr lang="de-AT" sz="1400" dirty="0">
                <a:sym typeface="Wingdings" panose="05000000000000000000" pitchFamily="2" charset="2"/>
              </a:rPr>
              <a:t>Ich </a:t>
            </a:r>
            <a:r>
              <a:rPr lang="de-AT" sz="1400" u="sng" dirty="0">
                <a:solidFill>
                  <a:srgbClr val="FF0000"/>
                </a:solidFill>
                <a:sym typeface="Wingdings" panose="05000000000000000000" pitchFamily="2" charset="2"/>
              </a:rPr>
              <a:t>mache</a:t>
            </a:r>
            <a:r>
              <a:rPr lang="de-AT" sz="1400" dirty="0">
                <a:sym typeface="Wingdings" panose="05000000000000000000" pitchFamily="2" charset="2"/>
              </a:rPr>
              <a:t> mit meiner Freundin ein Treffen </a:t>
            </a:r>
            <a:r>
              <a:rPr lang="de-AT" sz="1400" u="sng" dirty="0">
                <a:solidFill>
                  <a:srgbClr val="FF0000"/>
                </a:solidFill>
                <a:sym typeface="Wingdings" panose="05000000000000000000" pitchFamily="2" charset="2"/>
              </a:rPr>
              <a:t>aus</a:t>
            </a:r>
            <a:r>
              <a:rPr lang="de-AT" sz="1400" dirty="0">
                <a:sym typeface="Wingdings" panose="05000000000000000000" pitchFamily="2" charset="2"/>
              </a:rPr>
              <a:t>.</a:t>
            </a:r>
          </a:p>
          <a:p>
            <a:r>
              <a:rPr lang="de-AT" sz="1400" dirty="0">
                <a:sym typeface="Wingdings" panose="05000000000000000000" pitchFamily="2" charset="2"/>
              </a:rPr>
              <a:t>Wir </a:t>
            </a:r>
            <a:r>
              <a:rPr lang="de-AT" sz="1400" u="sng" dirty="0">
                <a:solidFill>
                  <a:srgbClr val="FF0000"/>
                </a:solidFill>
                <a:sym typeface="Wingdings" panose="05000000000000000000" pitchFamily="2" charset="2"/>
              </a:rPr>
              <a:t>machen aus</a:t>
            </a:r>
            <a:r>
              <a:rPr lang="de-AT" sz="1400" dirty="0">
                <a:sym typeface="Wingdings" panose="05000000000000000000" pitchFamily="2" charset="2"/>
              </a:rPr>
              <a:t>, dass wir respektvoll miteinander reden = Wir </a:t>
            </a:r>
            <a:r>
              <a:rPr lang="de-AT" sz="1400" u="sng" dirty="0">
                <a:solidFill>
                  <a:srgbClr val="FF0000"/>
                </a:solidFill>
                <a:sym typeface="Wingdings" panose="05000000000000000000" pitchFamily="2" charset="2"/>
              </a:rPr>
              <a:t>kommen überein</a:t>
            </a:r>
            <a:r>
              <a:rPr lang="de-AT" sz="1400" dirty="0">
                <a:sym typeface="Wingdings" panose="05000000000000000000" pitchFamily="2" charset="2"/>
              </a:rPr>
              <a:t>, dass wir respektvoll miteinander reden.</a:t>
            </a:r>
            <a:endParaRPr lang="de-AT" sz="1400" dirty="0"/>
          </a:p>
          <a:p>
            <a:endParaRPr lang="de-DE" dirty="0"/>
          </a:p>
        </p:txBody>
      </p:sp>
      <p:pic>
        <p:nvPicPr>
          <p:cNvPr id="5124" name="Picture 4" descr="Food, Fresh, Fruit, Natural, Oran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7" y="1128077"/>
            <a:ext cx="2135624" cy="1401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0792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Die Geschichte: Streit um eine Orange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4954" y="2457769"/>
            <a:ext cx="8100906" cy="2098991"/>
          </a:xfrm>
        </p:spPr>
        <p:txBody>
          <a:bodyPr/>
          <a:lstStyle/>
          <a:p>
            <a:r>
              <a:rPr lang="de-DE" dirty="0"/>
              <a:t>Was will uns diese Geschichte sagen?</a:t>
            </a:r>
          </a:p>
          <a:p>
            <a:r>
              <a:rPr lang="de-DE" dirty="0"/>
              <a:t>Was ist die Quintessenz?</a:t>
            </a:r>
          </a:p>
        </p:txBody>
      </p:sp>
    </p:spTree>
    <p:extLst>
      <p:ext uri="{BB962C8B-B14F-4D97-AF65-F5344CB8AC3E}">
        <p14:creationId xmlns:p14="http://schemas.microsoft.com/office/powerpoint/2010/main" val="3510762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Konfliktfähigkeit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Thema Konflikte:</a:t>
            </a:r>
          </a:p>
          <a:p>
            <a:pPr lvl="1"/>
            <a:r>
              <a:rPr lang="de-DE" dirty="0"/>
              <a:t>Was ist der Unterschied zwischen Panne und Konflikt?</a:t>
            </a:r>
          </a:p>
          <a:p>
            <a:pPr marL="457200" lvl="1" indent="0">
              <a:buNone/>
            </a:pPr>
            <a:endParaRPr lang="de-DE" dirty="0"/>
          </a:p>
          <a:p>
            <a:pPr lvl="1"/>
            <a:r>
              <a:rPr lang="de-DE" dirty="0"/>
              <a:t>Sender und Empfänger Modell: „gesagt ist nicht gleich getan“</a:t>
            </a:r>
          </a:p>
          <a:p>
            <a:pPr marL="457200" lvl="1" indent="0">
              <a:buNone/>
            </a:pPr>
            <a:endParaRPr lang="de-DE" dirty="0"/>
          </a:p>
          <a:p>
            <a:pPr lvl="1"/>
            <a:r>
              <a:rPr lang="de-DE" dirty="0"/>
              <a:t>Reflexion des eigenen Konfliktverhaltens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1006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814" y="594360"/>
            <a:ext cx="8596668" cy="1320800"/>
          </a:xfrm>
        </p:spPr>
        <p:txBody>
          <a:bodyPr>
            <a:normAutofit fontScale="90000"/>
          </a:bodyPr>
          <a:lstStyle/>
          <a:p>
            <a:pPr lvl="0" defTabSz="914400" fontAlgn="base">
              <a:spcAft>
                <a:spcPct val="0"/>
              </a:spcAft>
            </a:pPr>
            <a:r>
              <a:rPr lang="de-DE" dirty="0"/>
              <a:t>Panne vs. Konflikt</a:t>
            </a:r>
            <a:br>
              <a:rPr lang="de-DE" dirty="0"/>
            </a:br>
            <a:r>
              <a:rPr lang="de-DE" altLang="de-DE" sz="2700" dirty="0"/>
              <a:t>Was ist der Unterschied zwischen Panne und Konflikt?</a:t>
            </a:r>
            <a:br>
              <a:rPr lang="de-DE" altLang="de-DE" sz="9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lang="de-DE" altLang="de-DE" sz="1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In Anlehnung an: </a:t>
            </a:r>
            <a:r>
              <a:rPr lang="de-DE" altLang="de-DE" sz="9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Quelle: Dr.</a:t>
            </a:r>
            <a:r>
              <a:rPr lang="de-DE" altLang="de-DE" sz="900" baseline="300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in </a:t>
            </a:r>
            <a:r>
              <a:rPr lang="de-DE" altLang="de-DE" sz="9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Ruth Erika </a:t>
            </a:r>
            <a:r>
              <a:rPr lang="de-DE" altLang="de-DE" sz="9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Lerchster</a:t>
            </a:r>
            <a:r>
              <a:rPr lang="de-DE" altLang="de-DE" sz="9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, IUS: Konfliktmanagement: Konflikte konstruktiv bearbeiten. LV an der AAU-Klagenfurt, 2019</a:t>
            </a:r>
            <a:r>
              <a:rPr lang="de-DE" altLang="de-DE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lang="de-DE" altLang="de-DE" sz="1800" dirty="0">
                <a:solidFill>
                  <a:prstClr val="black"/>
                </a:solidFill>
                <a:latin typeface="Arial" pitchFamily="34" charset="0"/>
                <a:ea typeface="+mn-ea"/>
                <a:cs typeface="Arial" pitchFamily="34" charset="0"/>
              </a:rPr>
            </a:br>
            <a:br>
              <a:rPr lang="de-DE" altLang="de-DE" sz="2700" dirty="0"/>
            </a:br>
            <a:endParaRPr lang="de-DE" sz="2700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44087"/>
              </p:ext>
            </p:extLst>
          </p:nvPr>
        </p:nvGraphicFramePr>
        <p:xfrm>
          <a:off x="812419" y="1915160"/>
          <a:ext cx="6498084" cy="47253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6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Panne 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Konflikt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 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Fehler/Irrtum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Widerspruch (z.B. Mann/ Frau; </a:t>
                      </a:r>
                      <a:r>
                        <a:rPr lang="de-DE" sz="1200" dirty="0" err="1">
                          <a:effectLst/>
                        </a:rPr>
                        <a:t>ChefIn</a:t>
                      </a:r>
                      <a:r>
                        <a:rPr lang="de-DE" sz="1200" dirty="0">
                          <a:effectLst/>
                        </a:rPr>
                        <a:t>/</a:t>
                      </a:r>
                      <a:r>
                        <a:rPr lang="de-DE" sz="1200" dirty="0" err="1">
                          <a:effectLst/>
                        </a:rPr>
                        <a:t>MitarbeiterIn</a:t>
                      </a:r>
                      <a:r>
                        <a:rPr lang="de-DE" sz="1200" dirty="0">
                          <a:effectLst/>
                        </a:rPr>
                        <a:t>)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Charakteristik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…kann ich vermeiden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…kann ich nicht vermeiden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Strategie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vermeiden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„pflegen“ und akzeptieren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Methode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Fehler suchen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Diskussion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95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Konsequenz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Prävention/ vorsorgen, dass der Fehler bzw. die Panne nicht mehr passiert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Zeit; Reflexion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23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Ergebnis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>
                          <a:effectLst/>
                        </a:rPr>
                        <a:t>Gelöst und erledigt</a:t>
                      </a:r>
                      <a:endParaRPr lang="de-DE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Gelöst im Sinne von „auf Dauer gestellt“ und bewusst in Balance gehalten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800" dirty="0">
                          <a:effectLst/>
                        </a:rPr>
                        <a:t>Emotion</a:t>
                      </a:r>
                      <a:endParaRPr lang="de-DE" sz="18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Erleichterung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Einsicht</a:t>
                      </a:r>
                      <a:endParaRPr lang="de-DE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5750" marR="6575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171700" y="2103765"/>
            <a:ext cx="2199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7856003" y="2396152"/>
            <a:ext cx="2515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-r W</a:t>
            </a:r>
            <a:r>
              <a:rPr lang="de-DE" sz="1200" b="1" dirty="0"/>
              <a:t>i</a:t>
            </a:r>
            <a:r>
              <a:rPr lang="de-DE" sz="1200" dirty="0"/>
              <a:t>derspruch: Unvereinbarkeit; Gegensätze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7856003" y="3937025"/>
            <a:ext cx="2636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-r Konflikt – Definition:  mindestens 2 Personen mit unterschiedlichen Interessen, die sich einigen müssen (</a:t>
            </a:r>
            <a:r>
              <a:rPr lang="de-DE" sz="1200" dirty="0">
                <a:sym typeface="Wingdings" panose="05000000000000000000" pitchFamily="2" charset="2"/>
              </a:rPr>
              <a:t> eine Lösung finden müssen)</a:t>
            </a:r>
            <a:endParaRPr lang="de-DE" sz="1200" dirty="0"/>
          </a:p>
        </p:txBody>
      </p:sp>
      <p:sp>
        <p:nvSpPr>
          <p:cNvPr id="12" name="Rechteck 11"/>
          <p:cNvSpPr/>
          <p:nvPr/>
        </p:nvSpPr>
        <p:spPr>
          <a:xfrm>
            <a:off x="7856003" y="3012124"/>
            <a:ext cx="1965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wider = gegen</a:t>
            </a:r>
          </a:p>
          <a:p>
            <a:r>
              <a:rPr lang="de-DE" sz="1200" dirty="0" err="1"/>
              <a:t>wiEder</a:t>
            </a:r>
            <a:r>
              <a:rPr lang="de-DE" sz="1200" dirty="0"/>
              <a:t> = „noch einmal“</a:t>
            </a:r>
          </a:p>
        </p:txBody>
      </p:sp>
    </p:spTree>
    <p:extLst>
      <p:ext uri="{BB962C8B-B14F-4D97-AF65-F5344CB8AC3E}">
        <p14:creationId xmlns:p14="http://schemas.microsoft.com/office/powerpoint/2010/main" val="350241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….manchmal sind wir 5 Schritte voraus…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Hab ich doch gesagt!					Hab ich es wirklich gesagt oder nur 										gedacht?</a:t>
            </a:r>
          </a:p>
          <a:p>
            <a:r>
              <a:rPr lang="de-DE" dirty="0"/>
              <a:t>Hab ich doch gesagt!					Aber hat der/die andere es auch so 										verstanden? Oder hat er/sie etwas 											ganz anderes verstanden?</a:t>
            </a:r>
          </a:p>
          <a:p>
            <a:r>
              <a:rPr lang="de-DE" dirty="0"/>
              <a:t>Hast du das verstanden? 				Aber ist der/die andere deswegen 											auch einverstanden? (= „Es ist 												ok!“)</a:t>
            </a:r>
          </a:p>
          <a:p>
            <a:r>
              <a:rPr lang="de-DE" dirty="0"/>
              <a:t>Du hast gesagt, du hast es verstanden! 	Aber heißt das, dass der/die andere 										dann auch tut, was ich will?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717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600" b="1" dirty="0"/>
              <a:t>Missverständnisse und Konflikte können leicht entstehen….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gedacht </a:t>
            </a:r>
            <a:r>
              <a:rPr lang="de-DE" dirty="0">
                <a:latin typeface="Verdana"/>
                <a:ea typeface="Verdana"/>
              </a:rPr>
              <a:t>≠ </a:t>
            </a:r>
            <a:r>
              <a:rPr lang="de-DE" dirty="0"/>
              <a:t>gesagt	</a:t>
            </a:r>
          </a:p>
          <a:p>
            <a:pPr marL="0" indent="0">
              <a:buNone/>
            </a:pPr>
            <a:r>
              <a:rPr lang="de-DE" dirty="0"/>
              <a:t>										</a:t>
            </a:r>
            <a:r>
              <a:rPr lang="de-DE" dirty="0">
                <a:solidFill>
                  <a:srgbClr val="92D050"/>
                </a:solidFill>
              </a:rPr>
              <a:t>gesagt</a:t>
            </a:r>
          </a:p>
          <a:p>
            <a:r>
              <a:rPr lang="de-DE" dirty="0"/>
              <a:t>gesagt ≠ verstanden</a:t>
            </a:r>
          </a:p>
          <a:p>
            <a:pPr marL="0" indent="0">
              <a:buNone/>
            </a:pPr>
            <a:r>
              <a:rPr lang="de-DE" dirty="0"/>
              <a:t>										</a:t>
            </a:r>
            <a:r>
              <a:rPr lang="de-DE" b="1" dirty="0">
                <a:solidFill>
                  <a:srgbClr val="92D050"/>
                </a:solidFill>
              </a:rPr>
              <a:t>≠</a:t>
            </a:r>
            <a:endParaRPr lang="de-DE" dirty="0"/>
          </a:p>
          <a:p>
            <a:r>
              <a:rPr lang="de-DE" dirty="0"/>
              <a:t>verstanden ≠ einverstanden	</a:t>
            </a:r>
          </a:p>
          <a:p>
            <a:pPr marL="0" indent="0">
              <a:buNone/>
            </a:pPr>
            <a:r>
              <a:rPr lang="de-DE" dirty="0"/>
              <a:t>	  										</a:t>
            </a:r>
            <a:endParaRPr lang="de-DE" sz="2400" b="1" dirty="0">
              <a:solidFill>
                <a:srgbClr val="92D050"/>
              </a:solidFill>
            </a:endParaRPr>
          </a:p>
          <a:p>
            <a:r>
              <a:rPr lang="de-DE" dirty="0"/>
              <a:t>Einverstanden ≠ getan					</a:t>
            </a:r>
            <a:r>
              <a:rPr lang="de-DE" dirty="0">
                <a:solidFill>
                  <a:srgbClr val="92D050"/>
                </a:solidFill>
              </a:rPr>
              <a:t>getan</a:t>
            </a:r>
          </a:p>
        </p:txBody>
      </p:sp>
      <p:sp>
        <p:nvSpPr>
          <p:cNvPr id="5" name="Nach links gekrümmter Pfeil 4"/>
          <p:cNvSpPr/>
          <p:nvPr/>
        </p:nvSpPr>
        <p:spPr>
          <a:xfrm>
            <a:off x="4122420" y="2217420"/>
            <a:ext cx="556260" cy="278892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463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gehen Sie mit Konflikten um?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Nennen Sie ein Beispiel für einen Konflikt, den Sie in der Vergangenheit hatten oder den Sie gerade haben.</a:t>
            </a:r>
          </a:p>
          <a:p>
            <a:endParaRPr lang="de-DE" dirty="0"/>
          </a:p>
          <a:p>
            <a:r>
              <a:rPr lang="de-DE" dirty="0"/>
              <a:t>Besprechen Sie mit Ihrer Kollegin/ Ihrem Kollegen:</a:t>
            </a:r>
          </a:p>
          <a:p>
            <a:pPr lvl="2"/>
            <a:r>
              <a:rPr lang="de-DE" dirty="0"/>
              <a:t>Um welchen Konflikt handelt es sich?</a:t>
            </a:r>
          </a:p>
          <a:p>
            <a:pPr lvl="2"/>
            <a:r>
              <a:rPr lang="de-DE" dirty="0"/>
              <a:t>Wie habe ich darauf reagiert? Was habe ich getan oder gesagt?</a:t>
            </a:r>
          </a:p>
          <a:p>
            <a:pPr lvl="2"/>
            <a:r>
              <a:rPr lang="de-DE" dirty="0"/>
              <a:t>Gibt es bei mir ein „Reaktionsmuster“ (= Wenn ich immer gleich reagiere, das gleiche sage oder tue)</a:t>
            </a:r>
          </a:p>
          <a:p>
            <a:pPr lvl="2"/>
            <a:r>
              <a:rPr lang="de-DE" dirty="0"/>
              <a:t>Wie reagiere ich in Konflikten?</a:t>
            </a:r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037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PartnerInnen</a:t>
            </a:r>
            <a:r>
              <a:rPr lang="de-DE" dirty="0"/>
              <a:t>-Interview/Gespräch über das eigene Konfliktverhalten im Break-Out-</a:t>
            </a:r>
            <a:r>
              <a:rPr lang="de-DE" dirty="0" err="1"/>
              <a:t>Room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Antworten notieren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Wie gehe ich mit Konflikten um?</a:t>
            </a:r>
          </a:p>
          <a:p>
            <a:r>
              <a:rPr lang="de-DE" dirty="0"/>
              <a:t>Wie geht meine Kollegin/ mein Kollege mit Konflikten um?</a:t>
            </a:r>
          </a:p>
          <a:p>
            <a:r>
              <a:rPr lang="de-DE" b="1" dirty="0"/>
              <a:t>WIE KÖNNTE ICH ANDERS REAGIEREN?</a:t>
            </a:r>
          </a:p>
          <a:p>
            <a:r>
              <a:rPr lang="de-DE" dirty="0"/>
              <a:t>Zeit: ca. 15 Minuten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5125" name="Picture 5" descr="C:\Users\Ursula Zechner\AppData\Local\Microsoft\Windows\INetCache\IE\7YOTORC2\Tango-style-pencil.svg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201" y="2525201"/>
            <a:ext cx="1254319" cy="1254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075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Reaktionsmuster</a:t>
            </a:r>
            <a:br>
              <a:rPr lang="de-DE" dirty="0"/>
            </a:br>
            <a:r>
              <a:rPr lang="de-DE" sz="1800" dirty="0"/>
              <a:t>[n. </a:t>
            </a:r>
            <a:r>
              <a:rPr lang="de-DE" sz="1800" dirty="0" err="1"/>
              <a:t>Sg</a:t>
            </a:r>
            <a:r>
              <a:rPr lang="de-DE" sz="1800" dirty="0"/>
              <a:t>.: das (Reaktions-)Muster / Pl.: die (Reaktions-)Muster]</a:t>
            </a:r>
            <a:br>
              <a:rPr lang="de-DE" sz="1800" dirty="0">
                <a:sym typeface="Wingdings" panose="05000000000000000000" pitchFamily="2" charset="2"/>
              </a:rPr>
            </a:br>
            <a:r>
              <a:rPr lang="de-DE" sz="1800" dirty="0">
                <a:sym typeface="Wingdings" panose="05000000000000000000" pitchFamily="2" charset="2"/>
              </a:rPr>
              <a:t>= Ich reagiere/denke/ handle immer gleich/ Ich mache immer dasselbe.</a:t>
            </a:r>
            <a:endParaRPr lang="de-DE" sz="1800" dirty="0"/>
          </a:p>
        </p:txBody>
      </p:sp>
      <p:sp>
        <p:nvSpPr>
          <p:cNvPr id="4" name="Inhaltsplatzhalter 3"/>
          <p:cNvSpPr txBox="1">
            <a:spLocks noGrp="1"/>
          </p:cNvSpPr>
          <p:nvPr>
            <p:ph idx="1"/>
          </p:nvPr>
        </p:nvSpPr>
        <p:spPr>
          <a:xfrm>
            <a:off x="677334" y="2160589"/>
            <a:ext cx="8596668" cy="3580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Man kann ein Muster </a:t>
            </a:r>
            <a:r>
              <a:rPr lang="de-DE" b="1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nicht</a:t>
            </a:r>
            <a:r>
              <a:rPr lang="de-DE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einfach „wegtrainieren“</a:t>
            </a:r>
          </a:p>
          <a:p>
            <a:pPr marL="0" indent="0">
              <a:buNone/>
            </a:pPr>
            <a:endParaRPr lang="de-DE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de-DE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de-DE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endParaRPr lang="de-DE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r>
              <a:rPr lang="de-DE" dirty="0">
                <a:solidFill>
                  <a:schemeClr val="accent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Man kann reflektieren</a:t>
            </a:r>
          </a:p>
          <a:p>
            <a:pPr marL="0" indent="0">
              <a:buNone/>
            </a:pPr>
            <a:endParaRPr lang="de-DE" dirty="0">
              <a:solidFill>
                <a:schemeClr val="accent1"/>
              </a:solidFill>
              <a:latin typeface="+mj-lt"/>
              <a:ea typeface="+mj-ea"/>
              <a:cs typeface="+mj-cs"/>
              <a:sym typeface="Wingdings" panose="05000000000000000000" pitchFamily="2" charset="2"/>
            </a:endParaRPr>
          </a:p>
          <a:p>
            <a:r>
              <a:rPr lang="de-DE" dirty="0">
                <a:solidFill>
                  <a:schemeClr val="accent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Man kann das eigene Verhalten erkennen und etwas Neues ausprobieren!</a:t>
            </a:r>
          </a:p>
          <a:p>
            <a:pPr lvl="1"/>
            <a:r>
              <a:rPr lang="de-DE" dirty="0">
                <a:solidFill>
                  <a:schemeClr val="accent1"/>
                </a:solidFill>
                <a:latin typeface="+mj-lt"/>
                <a:ea typeface="+mj-ea"/>
                <a:cs typeface="+mj-cs"/>
                <a:sym typeface="Wingdings" panose="05000000000000000000" pitchFamily="2" charset="2"/>
              </a:rPr>
              <a:t>Wie kann ich einmal anders reagieren? (etwas anderes sagen/denken/tun)</a:t>
            </a:r>
            <a:endParaRPr lang="de-DE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140" y="2171700"/>
            <a:ext cx="1440180" cy="144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Question, Question Mark, Help, Respon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5448" y="3674744"/>
            <a:ext cx="986791" cy="98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Thinking Outside The Box, Think Outside The Box, Ide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901" y="3611880"/>
            <a:ext cx="1267777" cy="182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4587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Macht mich dieses Muster glücklich?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821181"/>
            <a:ext cx="8596668" cy="4220182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de-DE" dirty="0"/>
              <a:t>Von einer </a:t>
            </a:r>
            <a:r>
              <a:rPr lang="de-DE" i="1" dirty="0"/>
              <a:t>automatisierten</a:t>
            </a:r>
            <a:r>
              <a:rPr lang="de-DE" dirty="0"/>
              <a:t> Reaktion (= Reaktionsmuster = Ich reagiere immer gleich) </a:t>
            </a:r>
            <a:r>
              <a:rPr lang="de-DE" dirty="0">
                <a:sym typeface="Wingdings" panose="05000000000000000000" pitchFamily="2" charset="2"/>
              </a:rPr>
              <a:t> hin zu Reflexion (= Ich denke über meine Verhalten nach)  hin zu Erkenntnis (= Aha! Ich erkenne, dass ich in dieser Situation immer gleich reagiere/dasselbe sage/denke.)</a:t>
            </a: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Fragen Sie sich selbst: „</a:t>
            </a:r>
            <a:r>
              <a:rPr lang="de-DE" dirty="0">
                <a:solidFill>
                  <a:srgbClr val="A39E26"/>
                </a:solidFill>
                <a:sym typeface="Wingdings" panose="05000000000000000000" pitchFamily="2" charset="2"/>
              </a:rPr>
              <a:t>Macht mich dieses Muster glücklich?“</a:t>
            </a:r>
          </a:p>
          <a:p>
            <a:pPr marL="457200" lvl="1" indent="0">
              <a:buNone/>
            </a:pPr>
            <a:r>
              <a:rPr lang="de-DE" dirty="0">
                <a:sym typeface="Wingdings" panose="05000000000000000000" pitchFamily="2" charset="2"/>
              </a:rPr>
              <a:t>(z.B. Wenn ich andere immer anschreie in Konflikten ODER Wenn ich etwas nicht will, aber nichts sage und es hinunterschlucke.)</a:t>
            </a:r>
            <a:endParaRPr lang="de-DE" dirty="0"/>
          </a:p>
        </p:txBody>
      </p:sp>
      <p:pic>
        <p:nvPicPr>
          <p:cNvPr id="5" name="Picture 8" descr="Thinking Outside The Box, Think Outside The Box, Ide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041" y="2700901"/>
            <a:ext cx="1267777" cy="182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Question, Question Mark, Help, Respons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348" y="2867024"/>
            <a:ext cx="986791" cy="986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55025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3.1|6.1"/>
</p:tagLst>
</file>

<file path=ppt/theme/theme1.xml><?xml version="1.0" encoding="utf-8"?>
<a:theme xmlns:a="http://schemas.openxmlformats.org/drawingml/2006/main" name="Facette">
  <a:themeElements>
    <a:clrScheme name="Benutzerdefiniert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1770"/>
      </a:accent1>
      <a:accent2>
        <a:srgbClr val="A39E26"/>
      </a:accent2>
      <a:accent3>
        <a:srgbClr val="DCDC00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1284</Words>
  <Application>Microsoft Office PowerPoint</Application>
  <PresentationFormat>Breitbild</PresentationFormat>
  <Paragraphs>180</Paragraphs>
  <Slides>19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5" baseType="lpstr">
      <vt:lpstr>Arial</vt:lpstr>
      <vt:lpstr>Calibri</vt:lpstr>
      <vt:lpstr>Trebuchet MS</vt:lpstr>
      <vt:lpstr>Verdana</vt:lpstr>
      <vt:lpstr>Wingdings 3</vt:lpstr>
      <vt:lpstr>Facette</vt:lpstr>
      <vt:lpstr>PowerPoint-Präsentation</vt:lpstr>
      <vt:lpstr>Konfliktfähigkeit</vt:lpstr>
      <vt:lpstr>Panne vs. Konflikt Was ist der Unterschied zwischen Panne und Konflikt? In Anlehnung an: Quelle: Dr.in Ruth Erika Lerchster, IUS: Konfliktmanagement: Konflikte konstruktiv bearbeiten. LV an der AAU-Klagenfurt, 2019.  </vt:lpstr>
      <vt:lpstr>….manchmal sind wir 5 Schritte voraus…</vt:lpstr>
      <vt:lpstr>Missverständnisse und Konflikte können leicht entstehen….</vt:lpstr>
      <vt:lpstr>Wie gehen Sie mit Konflikten um?</vt:lpstr>
      <vt:lpstr>PartnerInnen-Interview/Gespräch über das eigene Konfliktverhalten im Break-Out-Room</vt:lpstr>
      <vt:lpstr>Reaktionsmuster [n. Sg.: das (Reaktions-)Muster / Pl.: die (Reaktions-)Muster] = Ich reagiere/denke/ handle immer gleich/ Ich mache immer dasselbe.</vt:lpstr>
      <vt:lpstr>Macht mich dieses Muster glücklich?</vt:lpstr>
      <vt:lpstr>Gedanken zu Konflikten: Was denke ich?</vt:lpstr>
      <vt:lpstr>Was spielt sich auf der individuellen Ebene ab? Was passiert auf der Beziehungsebene?</vt:lpstr>
      <vt:lpstr>PowerPoint-Präsentation</vt:lpstr>
      <vt:lpstr>Konflikttypen Konfliktstrategien</vt:lpstr>
      <vt:lpstr>Welcher Konflikttyp sind Sie? </vt:lpstr>
      <vt:lpstr>PowerPoint-Präsentation</vt:lpstr>
      <vt:lpstr>PowerPoint-Präsentation</vt:lpstr>
      <vt:lpstr>PowerPoint-Präsentation</vt:lpstr>
      <vt:lpstr>Die Geschichte: Streit um eine Orange</vt:lpstr>
      <vt:lpstr>Die Geschichte: Streit um eine Orange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Ursula Zechner-Möderndorfer</dc:creator>
  <cp:lastModifiedBy>Britta Ungermanns</cp:lastModifiedBy>
  <cp:revision>216</cp:revision>
  <cp:lastPrinted>2021-01-18T14:02:44Z</cp:lastPrinted>
  <dcterms:created xsi:type="dcterms:W3CDTF">2020-03-18T08:53:30Z</dcterms:created>
  <dcterms:modified xsi:type="dcterms:W3CDTF">2021-09-28T05:55:10Z</dcterms:modified>
</cp:coreProperties>
</file>